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77" r:id="rId3"/>
    <p:sldId id="282" r:id="rId4"/>
    <p:sldId id="290" r:id="rId5"/>
    <p:sldId id="291" r:id="rId6"/>
    <p:sldId id="274" r:id="rId7"/>
    <p:sldId id="275" r:id="rId8"/>
    <p:sldId id="279" r:id="rId9"/>
    <p:sldId id="280" r:id="rId10"/>
    <p:sldId id="276" r:id="rId11"/>
    <p:sldId id="292"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E1844B"/>
    <a:srgbClr val="FFFF33"/>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65" autoAdjust="0"/>
    <p:restoredTop sz="94660"/>
  </p:normalViewPr>
  <p:slideViewPr>
    <p:cSldViewPr snapToGrid="0">
      <p:cViewPr varScale="1">
        <p:scale>
          <a:sx n="67" d="100"/>
          <a:sy n="67" d="100"/>
        </p:scale>
        <p:origin x="72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intha Westerink" userId="c1c74fd5-67fa-43d8-8063-0adb3063a5fc" providerId="ADAL" clId="{B39E0D1C-EE00-4BBF-ABCC-A91220D7CD39}"/>
    <pc:docChg chg="delSld">
      <pc:chgData name="Jacintha Westerink" userId="c1c74fd5-67fa-43d8-8063-0adb3063a5fc" providerId="ADAL" clId="{B39E0D1C-EE00-4BBF-ABCC-A91220D7CD39}" dt="2020-09-21T08:48:46.018" v="8" actId="47"/>
      <pc:docMkLst>
        <pc:docMk/>
      </pc:docMkLst>
      <pc:sldChg chg="del">
        <pc:chgData name="Jacintha Westerink" userId="c1c74fd5-67fa-43d8-8063-0adb3063a5fc" providerId="ADAL" clId="{B39E0D1C-EE00-4BBF-ABCC-A91220D7CD39}" dt="2020-09-21T08:48:39.275" v="0" actId="47"/>
        <pc:sldMkLst>
          <pc:docMk/>
          <pc:sldMk cId="2931654056" sldId="258"/>
        </pc:sldMkLst>
      </pc:sldChg>
      <pc:sldChg chg="del">
        <pc:chgData name="Jacintha Westerink" userId="c1c74fd5-67fa-43d8-8063-0adb3063a5fc" providerId="ADAL" clId="{B39E0D1C-EE00-4BBF-ABCC-A91220D7CD39}" dt="2020-09-21T08:48:41.192" v="4" actId="47"/>
        <pc:sldMkLst>
          <pc:docMk/>
          <pc:sldMk cId="743071051" sldId="261"/>
        </pc:sldMkLst>
      </pc:sldChg>
      <pc:sldChg chg="del">
        <pc:chgData name="Jacintha Westerink" userId="c1c74fd5-67fa-43d8-8063-0adb3063a5fc" providerId="ADAL" clId="{B39E0D1C-EE00-4BBF-ABCC-A91220D7CD39}" dt="2020-09-21T08:48:41.658" v="5" actId="47"/>
        <pc:sldMkLst>
          <pc:docMk/>
          <pc:sldMk cId="2592912335" sldId="268"/>
        </pc:sldMkLst>
      </pc:sldChg>
      <pc:sldChg chg="del">
        <pc:chgData name="Jacintha Westerink" userId="c1c74fd5-67fa-43d8-8063-0adb3063a5fc" providerId="ADAL" clId="{B39E0D1C-EE00-4BBF-ABCC-A91220D7CD39}" dt="2020-09-21T08:48:40.751" v="3" actId="47"/>
        <pc:sldMkLst>
          <pc:docMk/>
          <pc:sldMk cId="1097670705" sldId="269"/>
        </pc:sldMkLst>
      </pc:sldChg>
      <pc:sldChg chg="del">
        <pc:chgData name="Jacintha Westerink" userId="c1c74fd5-67fa-43d8-8063-0adb3063a5fc" providerId="ADAL" clId="{B39E0D1C-EE00-4BBF-ABCC-A91220D7CD39}" dt="2020-09-21T08:48:42.244" v="6" actId="47"/>
        <pc:sldMkLst>
          <pc:docMk/>
          <pc:sldMk cId="2045417549" sldId="271"/>
        </pc:sldMkLst>
      </pc:sldChg>
      <pc:sldChg chg="del">
        <pc:chgData name="Jacintha Westerink" userId="c1c74fd5-67fa-43d8-8063-0adb3063a5fc" providerId="ADAL" clId="{B39E0D1C-EE00-4BBF-ABCC-A91220D7CD39}" dt="2020-09-21T08:48:42.734" v="7" actId="47"/>
        <pc:sldMkLst>
          <pc:docMk/>
          <pc:sldMk cId="3265360701" sldId="272"/>
        </pc:sldMkLst>
      </pc:sldChg>
      <pc:sldChg chg="del">
        <pc:chgData name="Jacintha Westerink" userId="c1c74fd5-67fa-43d8-8063-0adb3063a5fc" providerId="ADAL" clId="{B39E0D1C-EE00-4BBF-ABCC-A91220D7CD39}" dt="2020-09-21T08:48:46.018" v="8" actId="47"/>
        <pc:sldMkLst>
          <pc:docMk/>
          <pc:sldMk cId="2388868385" sldId="273"/>
        </pc:sldMkLst>
      </pc:sldChg>
      <pc:sldChg chg="del">
        <pc:chgData name="Jacintha Westerink" userId="c1c74fd5-67fa-43d8-8063-0adb3063a5fc" providerId="ADAL" clId="{B39E0D1C-EE00-4BBF-ABCC-A91220D7CD39}" dt="2020-09-21T08:48:40.216" v="2" actId="47"/>
        <pc:sldMkLst>
          <pc:docMk/>
          <pc:sldMk cId="3933364718" sldId="287"/>
        </pc:sldMkLst>
      </pc:sldChg>
      <pc:sldChg chg="del">
        <pc:chgData name="Jacintha Westerink" userId="c1c74fd5-67fa-43d8-8063-0adb3063a5fc" providerId="ADAL" clId="{B39E0D1C-EE00-4BBF-ABCC-A91220D7CD39}" dt="2020-09-21T08:48:39.776" v="1" actId="47"/>
        <pc:sldMkLst>
          <pc:docMk/>
          <pc:sldMk cId="2473313751" sldId="28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B5DAD1F9-5E93-49CA-8539-EFC25FEE0374}" type="datetimeFigureOut">
              <a:rPr lang="nl-NL" smtClean="0"/>
              <a:t>21-9-2020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318413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5DAD1F9-5E93-49CA-8539-EFC25FEE0374}" type="datetimeFigureOut">
              <a:rPr lang="nl-NL" smtClean="0"/>
              <a:t>21-9-2020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168965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5DAD1F9-5E93-49CA-8539-EFC25FEE0374}" type="datetimeFigureOut">
              <a:rPr lang="nl-NL" smtClean="0"/>
              <a:t>21-9-2020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32354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5DAD1F9-5E93-49CA-8539-EFC25FEE0374}" type="datetimeFigureOut">
              <a:rPr lang="nl-NL" smtClean="0"/>
              <a:t>21-9-2020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4257534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B5DAD1F9-5E93-49CA-8539-EFC25FEE0374}" type="datetimeFigureOut">
              <a:rPr lang="nl-NL" smtClean="0"/>
              <a:t>21-9-2020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309561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B5DAD1F9-5E93-49CA-8539-EFC25FEE0374}" type="datetimeFigureOut">
              <a:rPr lang="nl-NL" smtClean="0"/>
              <a:t>21-9-2020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348928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B5DAD1F9-5E93-49CA-8539-EFC25FEE0374}" type="datetimeFigureOut">
              <a:rPr lang="nl-NL" smtClean="0"/>
              <a:t>21-9-2020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3321583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B5DAD1F9-5E93-49CA-8539-EFC25FEE0374}" type="datetimeFigureOut">
              <a:rPr lang="nl-NL" smtClean="0"/>
              <a:t>21-9-2020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723808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5DAD1F9-5E93-49CA-8539-EFC25FEE0374}" type="datetimeFigureOut">
              <a:rPr lang="nl-NL" smtClean="0"/>
              <a:t>21-9-2020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231007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B5DAD1F9-5E93-49CA-8539-EFC25FEE0374}" type="datetimeFigureOut">
              <a:rPr lang="nl-NL" smtClean="0"/>
              <a:t>21-9-2020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2379069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B5DAD1F9-5E93-49CA-8539-EFC25FEE0374}" type="datetimeFigureOut">
              <a:rPr lang="nl-NL" smtClean="0"/>
              <a:t>21-9-2020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405902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AD1F9-5E93-49CA-8539-EFC25FEE0374}" type="datetimeFigureOut">
              <a:rPr lang="nl-NL" smtClean="0"/>
              <a:t>21-9-2020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31F66-B985-4FDD-AD53-E97C19ED9BD8}" type="slidenum">
              <a:rPr lang="nl-NL" smtClean="0"/>
              <a:t>‹nr.›</a:t>
            </a:fld>
            <a:endParaRPr lang="nl-NL"/>
          </a:p>
        </p:txBody>
      </p:sp>
    </p:spTree>
    <p:extLst>
      <p:ext uri="{BB962C8B-B14F-4D97-AF65-F5344CB8AC3E}">
        <p14:creationId xmlns:p14="http://schemas.microsoft.com/office/powerpoint/2010/main" val="634022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186237" y="570932"/>
            <a:ext cx="7424737" cy="1659422"/>
          </a:xfrm>
        </p:spPr>
        <p:txBody>
          <a:bodyPr>
            <a:noAutofit/>
          </a:bodyPr>
          <a:lstStyle/>
          <a:p>
            <a:r>
              <a:rPr lang="nl-NL" sz="8800" dirty="0">
                <a:latin typeface="+mn-lt"/>
                <a:ea typeface="Verdana" panose="020B0604030504040204" pitchFamily="34" charset="0"/>
                <a:cs typeface="Verdana" panose="020B0604030504040204" pitchFamily="34" charset="0"/>
              </a:rPr>
              <a:t>Groeifactoren</a:t>
            </a:r>
          </a:p>
        </p:txBody>
      </p:sp>
      <p:sp>
        <p:nvSpPr>
          <p:cNvPr id="3" name="Ondertitel 2"/>
          <p:cNvSpPr>
            <a:spLocks noGrp="1"/>
          </p:cNvSpPr>
          <p:nvPr>
            <p:ph type="subTitle" idx="1"/>
          </p:nvPr>
        </p:nvSpPr>
        <p:spPr>
          <a:xfrm>
            <a:off x="8407730" y="4278931"/>
            <a:ext cx="2260270" cy="1171843"/>
          </a:xfrm>
        </p:spPr>
        <p:txBody>
          <a:bodyPr>
            <a:noAutofit/>
          </a:bodyPr>
          <a:lstStyle/>
          <a:p>
            <a:r>
              <a:rPr lang="nl-NL" sz="3600" b="1" dirty="0"/>
              <a:t> </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018" y="902379"/>
            <a:ext cx="3442219" cy="5557759"/>
          </a:xfrm>
          <a:prstGeom prst="rect">
            <a:avLst/>
          </a:prstGeom>
        </p:spPr>
      </p:pic>
      <p:sp>
        <p:nvSpPr>
          <p:cNvPr id="5" name="Tijdelijke aanduiding voor inhoud 2">
            <a:extLst>
              <a:ext uri="{FF2B5EF4-FFF2-40B4-BE49-F238E27FC236}">
                <a16:creationId xmlns:a16="http://schemas.microsoft.com/office/drawing/2014/main" id="{A2F1E787-961A-491D-80A7-96D8FAA88C58}"/>
              </a:ext>
            </a:extLst>
          </p:cNvPr>
          <p:cNvSpPr txBox="1">
            <a:spLocks/>
          </p:cNvSpPr>
          <p:nvPr/>
        </p:nvSpPr>
        <p:spPr>
          <a:xfrm>
            <a:off x="6164592" y="2743201"/>
            <a:ext cx="4486275" cy="47561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nl-NL" sz="4400" b="0" i="0" u="none" strike="noStrike" kern="1200" cap="none" spc="0" normalizeH="0" baseline="0" noProof="0" dirty="0">
                <a:ln>
                  <a:noFill/>
                </a:ln>
                <a:solidFill>
                  <a:prstClr val="black"/>
                </a:solidFill>
                <a:effectLst/>
                <a:uLnTx/>
                <a:uFillTx/>
                <a:latin typeface="Calibri" panose="020F0502020204030204"/>
                <a:ea typeface="+mn-ea"/>
                <a:cs typeface="+mn-cs"/>
              </a:rPr>
              <a:t>Licht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nl-NL" sz="4400" b="0" i="0" u="none" strike="noStrike" kern="1200" cap="none" spc="0" normalizeH="0" baseline="0" noProof="0" dirty="0">
                <a:ln>
                  <a:noFill/>
                </a:ln>
                <a:solidFill>
                  <a:prstClr val="black"/>
                </a:solidFill>
                <a:effectLst/>
                <a:uLnTx/>
                <a:uFillTx/>
                <a:latin typeface="Calibri" panose="020F0502020204030204"/>
                <a:ea typeface="+mn-ea"/>
                <a:cs typeface="+mn-cs"/>
              </a:rPr>
              <a:t>Lucht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nl-NL" sz="4400" b="0" i="0" u="none" strike="noStrike" kern="1200" cap="none" spc="0" normalizeH="0" baseline="0" noProof="0" dirty="0">
                <a:ln>
                  <a:noFill/>
                </a:ln>
                <a:solidFill>
                  <a:prstClr val="black"/>
                </a:solidFill>
                <a:effectLst/>
                <a:uLnTx/>
                <a:uFillTx/>
                <a:latin typeface="Calibri" panose="020F0502020204030204"/>
                <a:ea typeface="+mn-ea"/>
                <a:cs typeface="+mn-cs"/>
              </a:rPr>
              <a:t>Temperatuur</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nl-NL" sz="4400" b="0" i="0" u="none" strike="noStrike" kern="1200" cap="none" spc="0" normalizeH="0" baseline="0" noProof="0" dirty="0">
                <a:ln>
                  <a:noFill/>
                </a:ln>
                <a:solidFill>
                  <a:prstClr val="black"/>
                </a:solidFill>
                <a:effectLst/>
                <a:uLnTx/>
                <a:uFillTx/>
                <a:latin typeface="Calibri" panose="020F0502020204030204"/>
                <a:ea typeface="+mn-ea"/>
                <a:cs typeface="+mn-cs"/>
              </a:rPr>
              <a:t>Water</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nl-NL" sz="4400" b="0" i="0" u="none" strike="noStrike" kern="1200" cap="none" spc="0" normalizeH="0" baseline="0" noProof="0" dirty="0">
                <a:ln>
                  <a:noFill/>
                </a:ln>
                <a:solidFill>
                  <a:prstClr val="black"/>
                </a:solidFill>
                <a:effectLst/>
                <a:uLnTx/>
                <a:uFillTx/>
                <a:latin typeface="Calibri" panose="020F0502020204030204"/>
                <a:ea typeface="+mn-ea"/>
                <a:cs typeface="+mn-cs"/>
              </a:rPr>
              <a:t>Voeding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11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420585" y="0"/>
            <a:ext cx="9350829" cy="1286393"/>
          </a:xfrm>
        </p:spPr>
        <p:txBody>
          <a:bodyPr>
            <a:normAutofit/>
          </a:bodyPr>
          <a:lstStyle/>
          <a:p>
            <a:r>
              <a:rPr lang="nl-NL" dirty="0"/>
              <a:t>Zuurgraad = pH (</a:t>
            </a:r>
            <a:r>
              <a:rPr lang="nl-NL" dirty="0" err="1"/>
              <a:t>Porides</a:t>
            </a:r>
            <a:r>
              <a:rPr lang="nl-NL" dirty="0"/>
              <a:t> </a:t>
            </a:r>
            <a:r>
              <a:rPr lang="nl-NL" dirty="0" err="1"/>
              <a:t>hydrogenii</a:t>
            </a:r>
            <a:r>
              <a:rPr lang="nl-NL" dirty="0"/>
              <a:t>)</a:t>
            </a:r>
          </a:p>
        </p:txBody>
      </p:sp>
      <p:pic>
        <p:nvPicPr>
          <p:cNvPr id="5" name="Afbeelding 4"/>
          <p:cNvPicPr>
            <a:picLocks noChangeAspect="1"/>
          </p:cNvPicPr>
          <p:nvPr/>
        </p:nvPicPr>
        <p:blipFill>
          <a:blip r:embed="rId2"/>
          <a:stretch>
            <a:fillRect/>
          </a:stretch>
        </p:blipFill>
        <p:spPr>
          <a:xfrm>
            <a:off x="3112341" y="4061893"/>
            <a:ext cx="5276850" cy="1409700"/>
          </a:xfrm>
          <a:prstGeom prst="rect">
            <a:avLst/>
          </a:prstGeom>
        </p:spPr>
      </p:pic>
      <p:sp>
        <p:nvSpPr>
          <p:cNvPr id="4" name="Tijdelijke aanduiding voor inhoud 3"/>
          <p:cNvSpPr>
            <a:spLocks noGrp="1"/>
          </p:cNvSpPr>
          <p:nvPr>
            <p:ph idx="1"/>
          </p:nvPr>
        </p:nvSpPr>
        <p:spPr>
          <a:xfrm>
            <a:off x="912844" y="1452400"/>
            <a:ext cx="10890379" cy="5218987"/>
          </a:xfrm>
        </p:spPr>
        <p:txBody>
          <a:bodyPr>
            <a:normAutofit lnSpcReduction="10000"/>
          </a:bodyPr>
          <a:lstStyle/>
          <a:p>
            <a:pPr marL="0" indent="0">
              <a:buNone/>
            </a:pPr>
            <a:r>
              <a:rPr lang="nl-NL" sz="3200" dirty="0"/>
              <a:t>pH = de hoeveelheid waterstofionen die in de grond aanwezig </a:t>
            </a:r>
            <a:r>
              <a:rPr lang="nl-NL" sz="3200" dirty="0" err="1"/>
              <a:t>zjin</a:t>
            </a:r>
            <a:r>
              <a:rPr lang="nl-NL" sz="3200" dirty="0"/>
              <a:t>. Hoe meer H+ ionen hoe zuurder de grond.</a:t>
            </a:r>
          </a:p>
          <a:p>
            <a:pPr marL="0" indent="0">
              <a:buNone/>
            </a:pPr>
            <a:r>
              <a:rPr lang="nl-NL" sz="3200" dirty="0"/>
              <a:t>De H+ ionen zorgen voor verbindingen van de voedingsstoffen. Met de juiste pH-waarde zorg je dus dat de voedingsstoffen opneembaar worden voor de planten.</a:t>
            </a:r>
          </a:p>
          <a:p>
            <a:pPr marL="0" indent="0">
              <a:buNone/>
            </a:pPr>
            <a:endParaRPr lang="nl-NL" sz="3200" dirty="0"/>
          </a:p>
          <a:p>
            <a:pPr marL="0" indent="0">
              <a:buNone/>
            </a:pPr>
            <a:endParaRPr lang="nl-NL" sz="3200" dirty="0"/>
          </a:p>
          <a:p>
            <a:pPr marL="0" indent="0">
              <a:buNone/>
            </a:pPr>
            <a:endParaRPr lang="nl-NL" sz="3200" dirty="0"/>
          </a:p>
          <a:p>
            <a:pPr marL="0" indent="0">
              <a:buNone/>
            </a:pPr>
            <a:endParaRPr lang="nl-NL" sz="3200" dirty="0"/>
          </a:p>
          <a:p>
            <a:pPr marL="0" indent="0">
              <a:buNone/>
            </a:pPr>
            <a:r>
              <a:rPr lang="nl-NL" sz="3200" dirty="0"/>
              <a:t>Turfmengsel 			toevoegen				kalk</a:t>
            </a:r>
          </a:p>
        </p:txBody>
      </p:sp>
      <p:cxnSp>
        <p:nvCxnSpPr>
          <p:cNvPr id="7" name="Rechte verbindingslijn met pijl 6"/>
          <p:cNvCxnSpPr/>
          <p:nvPr/>
        </p:nvCxnSpPr>
        <p:spPr>
          <a:xfrm flipH="1">
            <a:off x="3405673" y="5943600"/>
            <a:ext cx="188478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p:nvPr/>
        </p:nvCxnSpPr>
        <p:spPr>
          <a:xfrm>
            <a:off x="7616890" y="5943600"/>
            <a:ext cx="21429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969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4" name="Tijdelijke aanduiding voor inhoud 2"/>
          <p:cNvSpPr>
            <a:spLocks noGrp="1"/>
          </p:cNvSpPr>
          <p:nvPr>
            <p:ph idx="1"/>
          </p:nvPr>
        </p:nvSpPr>
        <p:spPr>
          <a:xfrm>
            <a:off x="838200" y="2079039"/>
            <a:ext cx="10515600" cy="3800832"/>
          </a:xfrm>
        </p:spPr>
        <p:txBody>
          <a:bodyPr/>
          <a:lstStyle/>
          <a:p>
            <a:r>
              <a:rPr lang="nl-NL" dirty="0" err="1"/>
              <a:t>Kalkminnende</a:t>
            </a:r>
            <a:r>
              <a:rPr lang="nl-NL" dirty="0"/>
              <a:t> planten (kalkrijke grond -basisch-):</a:t>
            </a:r>
          </a:p>
          <a:p>
            <a:pPr marL="0" indent="0">
              <a:buNone/>
            </a:pPr>
            <a:r>
              <a:rPr lang="nl-NL" dirty="0"/>
              <a:t>Buxus, Roos, Sering, </a:t>
            </a:r>
            <a:r>
              <a:rPr lang="nl-NL" dirty="0" err="1"/>
              <a:t>Hypericum</a:t>
            </a:r>
            <a:r>
              <a:rPr lang="nl-NL" dirty="0"/>
              <a:t>, gras</a:t>
            </a:r>
          </a:p>
          <a:p>
            <a:endParaRPr lang="nl-NL" dirty="0"/>
          </a:p>
          <a:p>
            <a:endParaRPr lang="nl-NL" dirty="0"/>
          </a:p>
          <a:p>
            <a:r>
              <a:rPr lang="nl-NL" dirty="0" err="1"/>
              <a:t>Zuurminnende</a:t>
            </a:r>
            <a:r>
              <a:rPr lang="nl-NL" dirty="0"/>
              <a:t> planten (</a:t>
            </a:r>
            <a:r>
              <a:rPr lang="nl-NL" dirty="0" err="1"/>
              <a:t>kalkvrezende</a:t>
            </a:r>
            <a:r>
              <a:rPr lang="nl-NL" dirty="0"/>
              <a:t> planten -zure grond-):</a:t>
            </a:r>
          </a:p>
          <a:p>
            <a:pPr marL="0" indent="0">
              <a:buNone/>
            </a:pPr>
            <a:r>
              <a:rPr lang="nl-NL" dirty="0"/>
              <a:t>Hortensia, </a:t>
            </a:r>
            <a:r>
              <a:rPr lang="nl-NL" dirty="0" err="1"/>
              <a:t>Viburnum</a:t>
            </a:r>
            <a:r>
              <a:rPr lang="nl-NL" dirty="0"/>
              <a:t>, </a:t>
            </a:r>
            <a:r>
              <a:rPr lang="nl-NL" dirty="0" err="1"/>
              <a:t>Rhododendron</a:t>
            </a:r>
            <a:r>
              <a:rPr lang="nl-NL" dirty="0"/>
              <a:t>, Conifeer, </a:t>
            </a:r>
            <a:r>
              <a:rPr lang="nl-NL" dirty="0" err="1"/>
              <a:t>Skimmia</a:t>
            </a:r>
            <a:endParaRPr lang="nl-NL" dirty="0"/>
          </a:p>
        </p:txBody>
      </p:sp>
    </p:spTree>
    <p:extLst>
      <p:ext uri="{BB962C8B-B14F-4D97-AF65-F5344CB8AC3E}">
        <p14:creationId xmlns:p14="http://schemas.microsoft.com/office/powerpoint/2010/main" val="1891691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6699"/>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340428" y="225166"/>
            <a:ext cx="6896878" cy="1342377"/>
          </a:xfrm>
        </p:spPr>
        <p:txBody>
          <a:bodyPr>
            <a:noAutofit/>
          </a:bodyPr>
          <a:lstStyle/>
          <a:p>
            <a:r>
              <a:rPr lang="nl-NL" sz="5400" b="1" dirty="0"/>
              <a:t>5. Groeifactor Voeding</a:t>
            </a:r>
          </a:p>
        </p:txBody>
      </p:sp>
      <p:sp>
        <p:nvSpPr>
          <p:cNvPr id="3" name="Tijdelijke aanduiding voor inhoud 2"/>
          <p:cNvSpPr>
            <a:spLocks noGrp="1"/>
          </p:cNvSpPr>
          <p:nvPr>
            <p:ph idx="1"/>
          </p:nvPr>
        </p:nvSpPr>
        <p:spPr/>
        <p:txBody>
          <a:bodyPr>
            <a:normAutofit/>
          </a:bodyPr>
          <a:lstStyle/>
          <a:p>
            <a:pPr marL="0" indent="0">
              <a:buNone/>
            </a:pPr>
            <a:r>
              <a:rPr lang="nl-NL" sz="3200" dirty="0"/>
              <a:t>Stikstof, fosfor, kalium en kalk noemen we de hoofdvoedingsstoffen van de plant. </a:t>
            </a:r>
          </a:p>
          <a:p>
            <a:pPr marL="0" indent="0">
              <a:buNone/>
            </a:pPr>
            <a:r>
              <a:rPr lang="nl-NL" sz="3200" dirty="0"/>
              <a:t>Ze zijn in vrij grote hoeveelheden voor de groei nodig en worden, afhankelijk van de hoeveelheid humus in de grond, meer of minder uitgespoeld. </a:t>
            </a:r>
          </a:p>
          <a:p>
            <a:pPr marL="0" indent="0">
              <a:buNone/>
            </a:pPr>
            <a:r>
              <a:rPr lang="nl-NL" sz="3200" dirty="0"/>
              <a:t>Men moet ze dus weer aan de grond toevoegen, want als een van deze hoofdvoedingsstoffen ontbreekt, kunnen ook slechts kleine hoeveelheden van de andere voedingsstoffen werkzaam worden, ook al zijn die in overvloed aanwezig. </a:t>
            </a:r>
            <a:endParaRPr lang="nl-NL"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673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6699"/>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91547" y="532541"/>
            <a:ext cx="7932575" cy="2817149"/>
          </a:xfrm>
        </p:spPr>
        <p:txBody>
          <a:bodyPr>
            <a:normAutofit/>
          </a:bodyPr>
          <a:lstStyle/>
          <a:p>
            <a:pPr marL="0" indent="0">
              <a:buNone/>
            </a:pPr>
            <a:r>
              <a:rPr lang="nl-NL" dirty="0">
                <a:latin typeface="Arial" panose="020B0604020202020204" pitchFamily="34" charset="0"/>
                <a:cs typeface="Arial" panose="020B0604020202020204" pitchFamily="34" charset="0"/>
              </a:rPr>
              <a:t>Hoofdelementen: NPK </a:t>
            </a:r>
          </a:p>
          <a:p>
            <a:r>
              <a:rPr lang="nl-NL" dirty="0">
                <a:latin typeface="Arial" panose="020B0604020202020204" pitchFamily="34" charset="0"/>
                <a:cs typeface="Arial" panose="020B0604020202020204" pitchFamily="34" charset="0"/>
              </a:rPr>
              <a:t>Stikstof (N) voor het bladgroen (lengtegroei)</a:t>
            </a:r>
          </a:p>
          <a:p>
            <a:r>
              <a:rPr lang="nl-NL" dirty="0">
                <a:latin typeface="Arial" panose="020B0604020202020204" pitchFamily="34" charset="0"/>
                <a:cs typeface="Arial" panose="020B0604020202020204" pitchFamily="34" charset="0"/>
              </a:rPr>
              <a:t>Fosfor (P) voor de bloei, wortel, ademhaling</a:t>
            </a:r>
          </a:p>
          <a:p>
            <a:r>
              <a:rPr lang="nl-NL" dirty="0">
                <a:latin typeface="Arial" panose="020B0604020202020204" pitchFamily="34" charset="0"/>
                <a:cs typeface="Arial" panose="020B0604020202020204" pitchFamily="34" charset="0"/>
              </a:rPr>
              <a:t>Kalium (K) voor de stevigheid, bouw/transport</a:t>
            </a: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endParaRPr lang="nl-NL" dirty="0"/>
          </a:p>
        </p:txBody>
      </p:sp>
      <p:pic>
        <p:nvPicPr>
          <p:cNvPr id="4098" name="Picture 2" descr="Gerelateerde afbee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4122" y="93306"/>
            <a:ext cx="3396343" cy="4075611"/>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359492" y="6304775"/>
            <a:ext cx="2428870" cy="369332"/>
          </a:xfrm>
          <a:prstGeom prst="rect">
            <a:avLst/>
          </a:prstGeom>
        </p:spPr>
        <p:txBody>
          <a:bodyPr wrap="none">
            <a:spAutoFit/>
          </a:bodyPr>
          <a:lstStyle/>
          <a:p>
            <a:r>
              <a:rPr lang="nl-NL" b="1" dirty="0">
                <a:solidFill>
                  <a:srgbClr val="000000"/>
                </a:solidFill>
                <a:latin typeface="Arial" panose="020B0604020202020204" pitchFamily="34" charset="0"/>
              </a:rPr>
              <a:t>N-P-K-Mg   7-17-35-3</a:t>
            </a:r>
            <a:endParaRPr lang="nl-NL" dirty="0"/>
          </a:p>
        </p:txBody>
      </p:sp>
      <p:pic>
        <p:nvPicPr>
          <p:cNvPr id="4" name="Afbeelding 3"/>
          <p:cNvPicPr>
            <a:picLocks noChangeAspect="1"/>
          </p:cNvPicPr>
          <p:nvPr/>
        </p:nvPicPr>
        <p:blipFill>
          <a:blip r:embed="rId3"/>
          <a:stretch>
            <a:fillRect/>
          </a:stretch>
        </p:blipFill>
        <p:spPr>
          <a:xfrm>
            <a:off x="791547" y="3107094"/>
            <a:ext cx="1328505" cy="3197681"/>
          </a:xfrm>
          <a:prstGeom prst="rect">
            <a:avLst/>
          </a:prstGeom>
        </p:spPr>
      </p:pic>
      <p:sp>
        <p:nvSpPr>
          <p:cNvPr id="5" name="Rechthoek 4"/>
          <p:cNvSpPr/>
          <p:nvPr/>
        </p:nvSpPr>
        <p:spPr>
          <a:xfrm>
            <a:off x="3337795" y="6398081"/>
            <a:ext cx="1582484" cy="369332"/>
          </a:xfrm>
          <a:prstGeom prst="rect">
            <a:avLst/>
          </a:prstGeom>
        </p:spPr>
        <p:txBody>
          <a:bodyPr wrap="none">
            <a:spAutoFit/>
          </a:bodyPr>
          <a:lstStyle/>
          <a:p>
            <a:r>
              <a:rPr lang="nl-NL" dirty="0">
                <a:solidFill>
                  <a:srgbClr val="333333"/>
                </a:solidFill>
                <a:latin typeface="arial" panose="020B0604020202020204" pitchFamily="34" charset="0"/>
              </a:rPr>
              <a:t> NPK 16-9-20</a:t>
            </a:r>
            <a:endParaRPr lang="nl-NL" dirty="0"/>
          </a:p>
        </p:txBody>
      </p:sp>
      <p:pic>
        <p:nvPicPr>
          <p:cNvPr id="6" name="Afbeelding 5"/>
          <p:cNvPicPr>
            <a:picLocks noChangeAspect="1"/>
          </p:cNvPicPr>
          <p:nvPr/>
        </p:nvPicPr>
        <p:blipFill>
          <a:blip r:embed="rId4"/>
          <a:stretch>
            <a:fillRect/>
          </a:stretch>
        </p:blipFill>
        <p:spPr>
          <a:xfrm>
            <a:off x="3507427" y="3107094"/>
            <a:ext cx="1243221" cy="3197681"/>
          </a:xfrm>
          <a:prstGeom prst="rect">
            <a:avLst/>
          </a:prstGeom>
        </p:spPr>
      </p:pic>
      <p:sp>
        <p:nvSpPr>
          <p:cNvPr id="7" name="Rechthoek 6"/>
          <p:cNvSpPr/>
          <p:nvPr/>
        </p:nvSpPr>
        <p:spPr>
          <a:xfrm>
            <a:off x="6138024" y="6398081"/>
            <a:ext cx="1261884" cy="369332"/>
          </a:xfrm>
          <a:prstGeom prst="rect">
            <a:avLst/>
          </a:prstGeom>
        </p:spPr>
        <p:txBody>
          <a:bodyPr wrap="none">
            <a:spAutoFit/>
          </a:bodyPr>
          <a:lstStyle/>
          <a:p>
            <a:r>
              <a:rPr lang="nl-NL" dirty="0">
                <a:solidFill>
                  <a:srgbClr val="655C55"/>
                </a:solidFill>
                <a:latin typeface="ProximaNova"/>
              </a:rPr>
              <a:t>5-4-7 NPK</a:t>
            </a:r>
            <a:endParaRPr lang="nl-NL" dirty="0"/>
          </a:p>
        </p:txBody>
      </p:sp>
      <p:pic>
        <p:nvPicPr>
          <p:cNvPr id="8" name="Afbeelding 7"/>
          <p:cNvPicPr>
            <a:picLocks noChangeAspect="1"/>
          </p:cNvPicPr>
          <p:nvPr/>
        </p:nvPicPr>
        <p:blipFill>
          <a:blip r:embed="rId5"/>
          <a:stretch>
            <a:fillRect/>
          </a:stretch>
        </p:blipFill>
        <p:spPr>
          <a:xfrm>
            <a:off x="6138024" y="3107094"/>
            <a:ext cx="1234331" cy="3186946"/>
          </a:xfrm>
          <a:prstGeom prst="rect">
            <a:avLst/>
          </a:prstGeom>
        </p:spPr>
      </p:pic>
    </p:spTree>
    <p:extLst>
      <p:ext uri="{BB962C8B-B14F-4D97-AF65-F5344CB8AC3E}">
        <p14:creationId xmlns:p14="http://schemas.microsoft.com/office/powerpoint/2010/main" val="3605283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6699"/>
        </a:solidFill>
        <a:effectLst/>
      </p:bgPr>
    </p:bg>
    <p:spTree>
      <p:nvGrpSpPr>
        <p:cNvPr id="1" name=""/>
        <p:cNvGrpSpPr/>
        <p:nvPr/>
      </p:nvGrpSpPr>
      <p:grpSpPr>
        <a:xfrm>
          <a:off x="0" y="0"/>
          <a:ext cx="0" cy="0"/>
          <a:chOff x="0" y="0"/>
          <a:chExt cx="0" cy="0"/>
        </a:xfrm>
      </p:grpSpPr>
      <p:sp>
        <p:nvSpPr>
          <p:cNvPr id="4" name="Rechthoek 3"/>
          <p:cNvSpPr/>
          <p:nvPr/>
        </p:nvSpPr>
        <p:spPr>
          <a:xfrm>
            <a:off x="914399" y="699796"/>
            <a:ext cx="11103429" cy="2028248"/>
          </a:xfrm>
          <a:prstGeom prst="rect">
            <a:avLst/>
          </a:prstGeom>
        </p:spPr>
        <p:txBody>
          <a:bodyPr wrap="square">
            <a:spAutoFit/>
          </a:bodyPr>
          <a:lstStyle/>
          <a:p>
            <a:pPr lvl="0">
              <a:lnSpc>
                <a:spcPct val="90000"/>
              </a:lnSpc>
              <a:spcBef>
                <a:spcPts val="1000"/>
              </a:spcBef>
            </a:pPr>
            <a:r>
              <a:rPr lang="nl-NL" sz="2800" dirty="0">
                <a:solidFill>
                  <a:prstClr val="black"/>
                </a:solidFill>
                <a:latin typeface="Arial" panose="020B0604020202020204" pitchFamily="34" charset="0"/>
                <a:cs typeface="Arial" panose="020B0604020202020204" pitchFamily="34" charset="0"/>
              </a:rPr>
              <a:t>Sporenelementen zoals Mg/Ca</a:t>
            </a:r>
          </a:p>
          <a:p>
            <a:pPr marL="228600" lvl="0" indent="-228600">
              <a:lnSpc>
                <a:spcPct val="90000"/>
              </a:lnSpc>
              <a:spcBef>
                <a:spcPts val="1000"/>
              </a:spcBef>
              <a:buFont typeface="Arial" panose="020B0604020202020204" pitchFamily="34" charset="0"/>
              <a:buChar char="•"/>
            </a:pPr>
            <a:r>
              <a:rPr lang="nl-NL" sz="2800" dirty="0">
                <a:solidFill>
                  <a:prstClr val="black"/>
                </a:solidFill>
                <a:latin typeface="Arial" panose="020B0604020202020204" pitchFamily="34" charset="0"/>
                <a:cs typeface="Arial" panose="020B0604020202020204" pitchFamily="34" charset="0"/>
              </a:rPr>
              <a:t>kleine hoeveelheden zoals magnesium (Mg) en kalk (Ca, calcium)</a:t>
            </a:r>
          </a:p>
          <a:p>
            <a:pPr marL="228600" lvl="0" indent="-228600">
              <a:lnSpc>
                <a:spcPct val="90000"/>
              </a:lnSpc>
              <a:spcBef>
                <a:spcPts val="1000"/>
              </a:spcBef>
              <a:buFont typeface="Arial" panose="020B0604020202020204" pitchFamily="34" charset="0"/>
              <a:buChar char="•"/>
            </a:pPr>
            <a:r>
              <a:rPr lang="nl-NL" sz="2800" dirty="0">
                <a:solidFill>
                  <a:prstClr val="black"/>
                </a:solidFill>
                <a:latin typeface="Arial" panose="020B0604020202020204" pitchFamily="34" charset="0"/>
                <a:cs typeface="Arial" panose="020B0604020202020204" pitchFamily="34" charset="0"/>
              </a:rPr>
              <a:t>Kalk (Calcium) voor vorming van humus en zuren</a:t>
            </a:r>
          </a:p>
          <a:p>
            <a:pPr marL="228600" lvl="0" indent="-228600">
              <a:lnSpc>
                <a:spcPct val="90000"/>
              </a:lnSpc>
              <a:spcBef>
                <a:spcPts val="1000"/>
              </a:spcBef>
              <a:buFont typeface="Arial" panose="020B0604020202020204" pitchFamily="34" charset="0"/>
              <a:buChar char="•"/>
            </a:pPr>
            <a:r>
              <a:rPr lang="nl-NL" sz="2800" dirty="0">
                <a:solidFill>
                  <a:prstClr val="black"/>
                </a:solidFill>
                <a:latin typeface="Arial" panose="020B0604020202020204" pitchFamily="34" charset="0"/>
                <a:cs typeface="Arial" panose="020B0604020202020204" pitchFamily="34" charset="0"/>
              </a:rPr>
              <a:t>Magnesium (Mg) voor de ontwikkeling van </a:t>
            </a:r>
            <a:r>
              <a:rPr lang="nl-NL" sz="2800" dirty="0" err="1">
                <a:solidFill>
                  <a:prstClr val="black"/>
                </a:solidFill>
                <a:latin typeface="Arial" panose="020B0604020202020204" pitchFamily="34" charset="0"/>
                <a:cs typeface="Arial" panose="020B0604020202020204" pitchFamily="34" charset="0"/>
              </a:rPr>
              <a:t>chlorophyl</a:t>
            </a:r>
            <a:endParaRPr lang="nl-NL" sz="2800" dirty="0">
              <a:solidFill>
                <a:prstClr val="black"/>
              </a:solidFill>
              <a:latin typeface="Arial" panose="020B0604020202020204" pitchFamily="34" charset="0"/>
              <a:cs typeface="Arial" panose="020B0604020202020204" pitchFamily="34" charset="0"/>
            </a:endParaRPr>
          </a:p>
        </p:txBody>
      </p:sp>
      <p:sp>
        <p:nvSpPr>
          <p:cNvPr id="5" name="Rechthoek 4"/>
          <p:cNvSpPr/>
          <p:nvPr/>
        </p:nvSpPr>
        <p:spPr>
          <a:xfrm>
            <a:off x="914399" y="3800705"/>
            <a:ext cx="9483013" cy="2932085"/>
          </a:xfrm>
          <a:prstGeom prst="rect">
            <a:avLst/>
          </a:prstGeom>
        </p:spPr>
        <p:txBody>
          <a:bodyPr wrap="square">
            <a:spAutoFit/>
          </a:bodyPr>
          <a:lstStyle/>
          <a:p>
            <a:pPr lvl="0">
              <a:lnSpc>
                <a:spcPct val="90000"/>
              </a:lnSpc>
              <a:spcBef>
                <a:spcPts val="1000"/>
              </a:spcBef>
            </a:pPr>
            <a:r>
              <a:rPr lang="nl-NL" sz="2800" dirty="0">
                <a:solidFill>
                  <a:prstClr val="black"/>
                </a:solidFill>
                <a:latin typeface="Arial" panose="020B0604020202020204" pitchFamily="34" charset="0"/>
                <a:cs typeface="Arial" panose="020B0604020202020204" pitchFamily="34" charset="0"/>
              </a:rPr>
              <a:t>Nevenelementen: ballaststoffen (opname via haarwortels)</a:t>
            </a:r>
          </a:p>
          <a:p>
            <a:pPr marL="228600" lvl="0" indent="-228600">
              <a:lnSpc>
                <a:spcPct val="90000"/>
              </a:lnSpc>
              <a:spcBef>
                <a:spcPts val="1000"/>
              </a:spcBef>
              <a:buFont typeface="Arial" panose="020B0604020202020204" pitchFamily="34" charset="0"/>
              <a:buChar char="•"/>
            </a:pPr>
            <a:r>
              <a:rPr lang="nl-NL" sz="2800" dirty="0">
                <a:solidFill>
                  <a:prstClr val="black"/>
                </a:solidFill>
              </a:rPr>
              <a:t>Borium, mangaan, koper, molybdeen, ijzer, zink en andere </a:t>
            </a:r>
          </a:p>
          <a:p>
            <a:pPr marL="228600" indent="-228600">
              <a:lnSpc>
                <a:spcPct val="90000"/>
              </a:lnSpc>
              <a:spcBef>
                <a:spcPts val="1000"/>
              </a:spcBef>
              <a:buFont typeface="Arial" panose="020B0604020202020204" pitchFamily="34" charset="0"/>
              <a:buChar char="•"/>
            </a:pPr>
            <a:r>
              <a:rPr lang="nl-NL" sz="2800" dirty="0">
                <a:solidFill>
                  <a:prstClr val="black"/>
                </a:solidFill>
                <a:cs typeface="Arial" panose="020B0604020202020204" pitchFamily="34" charset="0"/>
              </a:rPr>
              <a:t>Gebruikt voor ondersteuning waterhuishouding, celdeling, vruchtbaarheid, stofwisseling</a:t>
            </a:r>
          </a:p>
          <a:p>
            <a:pPr marL="228600" indent="-228600">
              <a:lnSpc>
                <a:spcPct val="90000"/>
              </a:lnSpc>
              <a:spcBef>
                <a:spcPts val="1000"/>
              </a:spcBef>
              <a:buFont typeface="Arial" panose="020B0604020202020204" pitchFamily="34" charset="0"/>
              <a:buChar char="•"/>
            </a:pPr>
            <a:r>
              <a:rPr lang="nl-NL" sz="2800" dirty="0">
                <a:solidFill>
                  <a:prstClr val="black"/>
                </a:solidFill>
              </a:rPr>
              <a:t>Onmisbaar voor de plant</a:t>
            </a:r>
          </a:p>
          <a:p>
            <a:pPr marL="228600" indent="-228600">
              <a:lnSpc>
                <a:spcPct val="90000"/>
              </a:lnSpc>
              <a:spcBef>
                <a:spcPts val="1000"/>
              </a:spcBef>
              <a:buFont typeface="Arial" panose="020B0604020202020204" pitchFamily="34" charset="0"/>
              <a:buChar char="•"/>
            </a:pPr>
            <a:endParaRPr lang="nl-NL" sz="2800" dirty="0">
              <a:solidFill>
                <a:prstClr val="black"/>
              </a:solidFill>
              <a:cs typeface="Arial" panose="020B0604020202020204" pitchFamily="34" charset="0"/>
            </a:endParaRPr>
          </a:p>
        </p:txBody>
      </p:sp>
    </p:spTree>
    <p:extLst>
      <p:ext uri="{BB962C8B-B14F-4D97-AF65-F5344CB8AC3E}">
        <p14:creationId xmlns:p14="http://schemas.microsoft.com/office/powerpoint/2010/main" val="3425705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6699"/>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8165" y="634483"/>
            <a:ext cx="9332168" cy="5915608"/>
          </a:xfrm>
        </p:spPr>
        <p:txBody>
          <a:bodyPr>
            <a:normAutofit/>
          </a:bodyPr>
          <a:lstStyle/>
          <a:p>
            <a:pPr marL="0" indent="0">
              <a:buNone/>
            </a:pPr>
            <a:r>
              <a:rPr lang="nl-NL" dirty="0"/>
              <a:t>Voeding in de vorm van meststoffen </a:t>
            </a:r>
          </a:p>
          <a:p>
            <a:pPr marL="0" indent="0">
              <a:buNone/>
            </a:pPr>
            <a:r>
              <a:rPr lang="nl-NL" dirty="0"/>
              <a:t> 	</a:t>
            </a:r>
          </a:p>
          <a:p>
            <a:pPr>
              <a:buFont typeface="Wingdings" panose="05000000000000000000" pitchFamily="2" charset="2"/>
              <a:buChar char="à"/>
            </a:pPr>
            <a:r>
              <a:rPr lang="nl-NL" dirty="0">
                <a:sym typeface="Wingdings" panose="05000000000000000000" pitchFamily="2" charset="2"/>
              </a:rPr>
              <a:t> Organische messstof	- koemest (gedroogd)</a:t>
            </a:r>
          </a:p>
          <a:p>
            <a:pPr marL="0" indent="0">
              <a:buNone/>
            </a:pPr>
            <a:r>
              <a:rPr lang="nl-NL" dirty="0">
                <a:sym typeface="Wingdings" panose="05000000000000000000" pitchFamily="2" charset="2"/>
              </a:rPr>
              <a:t>				- pierenmest</a:t>
            </a:r>
          </a:p>
          <a:p>
            <a:pPr marL="0" indent="0">
              <a:buNone/>
            </a:pPr>
            <a:endParaRPr lang="nl-NL" dirty="0">
              <a:sym typeface="Wingdings" panose="05000000000000000000" pitchFamily="2" charset="2"/>
            </a:endParaRPr>
          </a:p>
          <a:p>
            <a:pPr>
              <a:buFont typeface="Wingdings" panose="05000000000000000000" pitchFamily="2" charset="2"/>
              <a:buChar char="à"/>
            </a:pPr>
            <a:r>
              <a:rPr lang="nl-NL" dirty="0">
                <a:sym typeface="Wingdings" panose="05000000000000000000" pitchFamily="2" charset="2"/>
              </a:rPr>
              <a:t>Kunstmeststof (mengmeststof) 	- vloeibaar</a:t>
            </a:r>
          </a:p>
          <a:p>
            <a:pPr marL="0" indent="0">
              <a:buNone/>
            </a:pPr>
            <a:r>
              <a:rPr lang="nl-NL" dirty="0">
                <a:sym typeface="Wingdings" panose="05000000000000000000" pitchFamily="2" charset="2"/>
              </a:rPr>
              <a:t>						- poeder</a:t>
            </a:r>
          </a:p>
          <a:p>
            <a:pPr marL="0" indent="0">
              <a:buNone/>
            </a:pPr>
            <a:r>
              <a:rPr lang="nl-NL" dirty="0">
                <a:sym typeface="Wingdings" panose="05000000000000000000" pitchFamily="2" charset="2"/>
              </a:rPr>
              <a:t>						- granulaten</a:t>
            </a:r>
          </a:p>
          <a:p>
            <a:pPr marL="0" indent="0">
              <a:buNone/>
            </a:pPr>
            <a:endParaRPr lang="nl-NL" dirty="0">
              <a:sym typeface="Wingdings" panose="05000000000000000000" pitchFamily="2" charset="2"/>
            </a:endParaRPr>
          </a:p>
          <a:p>
            <a:pPr marL="0" indent="0">
              <a:buNone/>
            </a:pPr>
            <a:r>
              <a:rPr lang="nl-NL" dirty="0">
                <a:sym typeface="Wingdings" panose="05000000000000000000" pitchFamily="2" charset="2"/>
              </a:rPr>
              <a:t>	Speciaal gemengd voor specifieke plantgroepen:</a:t>
            </a:r>
          </a:p>
          <a:p>
            <a:pPr marL="0" indent="0">
              <a:buNone/>
            </a:pPr>
            <a:r>
              <a:rPr lang="nl-NL" dirty="0">
                <a:sym typeface="Wingdings" panose="05000000000000000000" pitchFamily="2" charset="2"/>
              </a:rPr>
              <a:t>	varens, cactus, orchidee</a:t>
            </a:r>
          </a:p>
          <a:p>
            <a:pPr marL="0" indent="0">
              <a:buNone/>
            </a:pPr>
            <a:endParaRPr lang="nl-NL" dirty="0"/>
          </a:p>
        </p:txBody>
      </p:sp>
      <p:pic>
        <p:nvPicPr>
          <p:cNvPr id="5122" name="Picture 2" descr="Afbeeldingsresultaat voor meststof granulat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9705" y="3423106"/>
            <a:ext cx="2381667" cy="237120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erelateerde afbee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1771" y="951723"/>
            <a:ext cx="2379602" cy="2379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540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226836" y="24817"/>
            <a:ext cx="4956110" cy="1460500"/>
          </a:xfrm>
        </p:spPr>
        <p:txBody>
          <a:bodyPr>
            <a:noAutofit/>
          </a:bodyPr>
          <a:lstStyle/>
          <a:p>
            <a:r>
              <a:rPr lang="nl-NL" sz="5400" b="1" dirty="0"/>
              <a:t>Grond / Bodem</a:t>
            </a:r>
          </a:p>
        </p:txBody>
      </p:sp>
      <p:sp>
        <p:nvSpPr>
          <p:cNvPr id="3" name="Tijdelijke aanduiding voor inhoud 2"/>
          <p:cNvSpPr>
            <a:spLocks noGrp="1"/>
          </p:cNvSpPr>
          <p:nvPr>
            <p:ph idx="1"/>
          </p:nvPr>
        </p:nvSpPr>
        <p:spPr>
          <a:xfrm>
            <a:off x="1300064" y="1555036"/>
            <a:ext cx="8809654" cy="4351338"/>
          </a:xfrm>
        </p:spPr>
        <p:txBody>
          <a:bodyPr/>
          <a:lstStyle/>
          <a:p>
            <a:pPr marL="0" indent="0">
              <a:buNone/>
            </a:pPr>
            <a:r>
              <a:rPr lang="nl-NL" u="sng" dirty="0">
                <a:latin typeface="Arial" panose="020B0604020202020204" pitchFamily="34" charset="0"/>
                <a:cs typeface="Arial" panose="020B0604020202020204" pitchFamily="34" charset="0"/>
              </a:rPr>
              <a:t>Eisen potgrond:</a:t>
            </a:r>
          </a:p>
          <a:p>
            <a:pPr marL="0" indent="0">
              <a:buNone/>
            </a:pPr>
            <a:endParaRPr lang="nl-NL" u="sng" dirty="0">
              <a:latin typeface="Arial" panose="020B0604020202020204" pitchFamily="34" charset="0"/>
              <a:cs typeface="Arial" panose="020B0604020202020204" pitchFamily="34" charset="0"/>
            </a:endParaRPr>
          </a:p>
          <a:p>
            <a:r>
              <a:rPr lang="nl-NL" u="sng" dirty="0">
                <a:latin typeface="Arial" panose="020B0604020202020204" pitchFamily="34" charset="0"/>
                <a:cs typeface="Arial" panose="020B0604020202020204" pitchFamily="34" charset="0"/>
              </a:rPr>
              <a:t>RHP goedkeuring</a:t>
            </a:r>
            <a:r>
              <a:rPr lang="nl-NL" dirty="0">
                <a:latin typeface="Arial" panose="020B0604020202020204" pitchFamily="34" charset="0"/>
                <a:cs typeface="Arial" panose="020B0604020202020204" pitchFamily="34" charset="0"/>
              </a:rPr>
              <a:t>: Regeling </a:t>
            </a:r>
            <a:r>
              <a:rPr lang="nl-NL" dirty="0" err="1">
                <a:latin typeface="Arial" panose="020B0604020202020204" pitchFamily="34" charset="0"/>
                <a:cs typeface="Arial" panose="020B0604020202020204" pitchFamily="34" charset="0"/>
              </a:rPr>
              <a:t>HandelsPotgronden</a:t>
            </a:r>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Goede structuur</a:t>
            </a:r>
          </a:p>
          <a:p>
            <a:r>
              <a:rPr lang="nl-NL" dirty="0">
                <a:latin typeface="Arial" panose="020B0604020202020204" pitchFamily="34" charset="0"/>
                <a:cs typeface="Arial" panose="020B0604020202020204" pitchFamily="34" charset="0"/>
              </a:rPr>
              <a:t>Voldoende voedingsstoffen voor ong. 6 weken</a:t>
            </a:r>
          </a:p>
          <a:p>
            <a:r>
              <a:rPr lang="nl-NL" dirty="0">
                <a:latin typeface="Arial" panose="020B0604020202020204" pitchFamily="34" charset="0"/>
                <a:cs typeface="Arial" panose="020B0604020202020204" pitchFamily="34" charset="0"/>
              </a:rPr>
              <a:t>Vrij van ziekten en ongedierte</a:t>
            </a:r>
          </a:p>
          <a:p>
            <a:r>
              <a:rPr lang="nl-NL" dirty="0">
                <a:latin typeface="Arial" panose="020B0604020202020204" pitchFamily="34" charset="0"/>
                <a:cs typeface="Arial" panose="020B0604020202020204" pitchFamily="34" charset="0"/>
              </a:rPr>
              <a:t>De juiste zuurgraad (ph waarde) dus 5,5 - 6</a:t>
            </a:r>
          </a:p>
        </p:txBody>
      </p:sp>
      <p:pic>
        <p:nvPicPr>
          <p:cNvPr id="6146" name="Picture 2" descr="Afbeeldingsresultaat voor rhp potgro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35166" y="1"/>
            <a:ext cx="2956834" cy="2500604"/>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3"/>
          <a:stretch>
            <a:fillRect/>
          </a:stretch>
        </p:blipFill>
        <p:spPr>
          <a:xfrm>
            <a:off x="9556295" y="2615437"/>
            <a:ext cx="2314575" cy="4171950"/>
          </a:xfrm>
          <a:prstGeom prst="rect">
            <a:avLst/>
          </a:prstGeom>
        </p:spPr>
      </p:pic>
    </p:spTree>
    <p:extLst>
      <p:ext uri="{BB962C8B-B14F-4D97-AF65-F5344CB8AC3E}">
        <p14:creationId xmlns:p14="http://schemas.microsoft.com/office/powerpoint/2010/main" val="177131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187844"/>
            <a:ext cx="10515600" cy="1325563"/>
          </a:xfrm>
        </p:spPr>
        <p:txBody>
          <a:bodyPr/>
          <a:lstStyle/>
          <a:p>
            <a:r>
              <a:rPr lang="nl-NL" dirty="0"/>
              <a:t>Verschillende soorten potgrond</a:t>
            </a:r>
          </a:p>
        </p:txBody>
      </p:sp>
      <p:sp>
        <p:nvSpPr>
          <p:cNvPr id="3" name="Tijdelijke aanduiding voor inhoud 2"/>
          <p:cNvSpPr>
            <a:spLocks noGrp="1"/>
          </p:cNvSpPr>
          <p:nvPr>
            <p:ph idx="1"/>
          </p:nvPr>
        </p:nvSpPr>
        <p:spPr>
          <a:xfrm>
            <a:off x="838200" y="1825624"/>
            <a:ext cx="10515600" cy="4929739"/>
          </a:xfrm>
        </p:spPr>
        <p:txBody>
          <a:bodyPr>
            <a:normAutofit lnSpcReduction="10000"/>
          </a:bodyPr>
          <a:lstStyle/>
          <a:p>
            <a:r>
              <a:rPr lang="nl-NL" dirty="0">
                <a:latin typeface="Arial" panose="020B0604020202020204" pitchFamily="34" charset="0"/>
                <a:cs typeface="Arial" panose="020B0604020202020204" pitchFamily="34" charset="0"/>
              </a:rPr>
              <a:t>Universele potgrond</a:t>
            </a:r>
          </a:p>
          <a:p>
            <a:r>
              <a:rPr lang="nl-NL" dirty="0">
                <a:latin typeface="Arial" panose="020B0604020202020204" pitchFamily="34" charset="0"/>
                <a:cs typeface="Arial" panose="020B0604020202020204" pitchFamily="34" charset="0"/>
              </a:rPr>
              <a:t>Cactusgrond: Leem en scherp zand</a:t>
            </a:r>
          </a:p>
          <a:p>
            <a:r>
              <a:rPr lang="nl-NL" dirty="0">
                <a:latin typeface="Arial" panose="020B0604020202020204" pitchFamily="34" charset="0"/>
                <a:cs typeface="Arial" panose="020B0604020202020204" pitchFamily="34" charset="0"/>
              </a:rPr>
              <a:t>Anthuriumgrond : Bladgrond, bosgrond en turfmolm zorgen voor een luchtig mengsel</a:t>
            </a:r>
          </a:p>
          <a:p>
            <a:r>
              <a:rPr lang="nl-NL" dirty="0"/>
              <a:t>Stekgrond</a:t>
            </a:r>
          </a:p>
          <a:p>
            <a:r>
              <a:rPr lang="nl-NL" dirty="0"/>
              <a:t>Rozenpotgrond</a:t>
            </a:r>
          </a:p>
          <a:p>
            <a:r>
              <a:rPr lang="nl-NL" dirty="0"/>
              <a:t> </a:t>
            </a:r>
            <a:r>
              <a:rPr lang="nl-NL" dirty="0" err="1"/>
              <a:t>e.a</a:t>
            </a:r>
            <a:r>
              <a:rPr lang="nl-NL" dirty="0"/>
              <a:t>				             </a:t>
            </a:r>
          </a:p>
          <a:p>
            <a:endParaRPr lang="nl-NL" dirty="0"/>
          </a:p>
          <a:p>
            <a:r>
              <a:rPr lang="nl-NL" dirty="0" err="1"/>
              <a:t>Perlite</a:t>
            </a:r>
            <a:r>
              <a:rPr lang="nl-NL" dirty="0"/>
              <a:t>: witte bolletjes afkomstig </a:t>
            </a:r>
          </a:p>
          <a:p>
            <a:pPr marL="0" indent="0">
              <a:buNone/>
            </a:pPr>
            <a:r>
              <a:rPr lang="nl-NL" dirty="0"/>
              <a:t>   van vulkanisch gesteente.</a:t>
            </a:r>
          </a:p>
          <a:p>
            <a:pPr marL="0" indent="0">
              <a:buNone/>
            </a:pPr>
            <a:endParaRPr lang="nl-NL" dirty="0"/>
          </a:p>
          <a:p>
            <a:endParaRPr lang="nl-NL" sz="2000" dirty="0"/>
          </a:p>
          <a:p>
            <a:endParaRPr lang="nl-NL" sz="2000" dirty="0"/>
          </a:p>
          <a:p>
            <a:endParaRPr lang="nl-NL" sz="2000" dirty="0">
              <a:latin typeface="Arial" panose="020B0604020202020204" pitchFamily="34" charset="0"/>
              <a:cs typeface="Arial" panose="020B0604020202020204" pitchFamily="34" charset="0"/>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4763" y="3918858"/>
            <a:ext cx="5665940" cy="2836506"/>
          </a:xfrm>
          <a:prstGeom prst="rect">
            <a:avLst/>
          </a:prstGeom>
        </p:spPr>
      </p:pic>
    </p:spTree>
    <p:extLst>
      <p:ext uri="{BB962C8B-B14F-4D97-AF65-F5344CB8AC3E}">
        <p14:creationId xmlns:p14="http://schemas.microsoft.com/office/powerpoint/2010/main" val="2618867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788298" y="85206"/>
            <a:ext cx="3873759" cy="1407692"/>
          </a:xfrm>
        </p:spPr>
        <p:txBody>
          <a:bodyPr/>
          <a:lstStyle/>
          <a:p>
            <a:r>
              <a:rPr lang="nl-NL" dirty="0"/>
              <a:t>Groeimedium</a:t>
            </a:r>
          </a:p>
        </p:txBody>
      </p:sp>
      <p:sp>
        <p:nvSpPr>
          <p:cNvPr id="3" name="Tijdelijke aanduiding voor inhoud 2"/>
          <p:cNvSpPr>
            <a:spLocks noGrp="1"/>
          </p:cNvSpPr>
          <p:nvPr>
            <p:ph idx="1"/>
          </p:nvPr>
        </p:nvSpPr>
        <p:spPr>
          <a:xfrm>
            <a:off x="548952" y="1492898"/>
            <a:ext cx="11496868" cy="4351338"/>
          </a:xfrm>
        </p:spPr>
        <p:txBody>
          <a:bodyPr/>
          <a:lstStyle/>
          <a:p>
            <a:pPr marL="0" indent="0">
              <a:buNone/>
            </a:pPr>
            <a:r>
              <a:rPr lang="nl-NL" dirty="0"/>
              <a:t>Grond of een ander materiaal (zie onderstaand), </a:t>
            </a:r>
          </a:p>
          <a:p>
            <a:pPr marL="0" indent="0">
              <a:buNone/>
            </a:pPr>
            <a:r>
              <a:rPr lang="nl-NL" dirty="0"/>
              <a:t>					waar planten in kunnen groeien. </a:t>
            </a:r>
          </a:p>
          <a:p>
            <a:pPr marL="0" indent="0">
              <a:buNone/>
            </a:pPr>
            <a:endParaRPr lang="nl-NL" dirty="0"/>
          </a:p>
          <a:p>
            <a:pPr marL="0" indent="0">
              <a:buNone/>
            </a:pPr>
            <a:r>
              <a:rPr lang="nl-NL" dirty="0"/>
              <a:t>Steenwol                                                         Hydrokorrels (geplofte kleikorrels)</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372" y="3038058"/>
            <a:ext cx="3797559" cy="3797559"/>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5869" y="3596810"/>
            <a:ext cx="4886131" cy="3238807"/>
          </a:xfrm>
          <a:prstGeom prst="rect">
            <a:avLst/>
          </a:prstGeom>
        </p:spPr>
      </p:pic>
    </p:spTree>
    <p:extLst>
      <p:ext uri="{BB962C8B-B14F-4D97-AF65-F5344CB8AC3E}">
        <p14:creationId xmlns:p14="http://schemas.microsoft.com/office/powerpoint/2010/main" val="46834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07572" y="299811"/>
            <a:ext cx="11353800" cy="1325563"/>
          </a:xfrm>
        </p:spPr>
        <p:txBody>
          <a:bodyPr/>
          <a:lstStyle/>
          <a:p>
            <a:r>
              <a:rPr lang="nl-NL" dirty="0" err="1"/>
              <a:t>Stekbak</a:t>
            </a:r>
            <a:r>
              <a:rPr lang="nl-NL" dirty="0"/>
              <a:t> met groeimedium van geperste vezels</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95528" y="1460161"/>
            <a:ext cx="5397840" cy="5397840"/>
          </a:xfrm>
        </p:spPr>
      </p:pic>
    </p:spTree>
    <p:extLst>
      <p:ext uri="{BB962C8B-B14F-4D97-AF65-F5344CB8AC3E}">
        <p14:creationId xmlns:p14="http://schemas.microsoft.com/office/powerpoint/2010/main" val="30006813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1464</TotalTime>
  <Words>479</Words>
  <Application>Microsoft Office PowerPoint</Application>
  <PresentationFormat>Breedbeeld</PresentationFormat>
  <Paragraphs>78</Paragraphs>
  <Slides>11</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11</vt:i4>
      </vt:variant>
    </vt:vector>
  </HeadingPairs>
  <TitlesOfParts>
    <vt:vector size="18" baseType="lpstr">
      <vt:lpstr>Arial</vt:lpstr>
      <vt:lpstr>Arial</vt:lpstr>
      <vt:lpstr>Calibri</vt:lpstr>
      <vt:lpstr>Calibri Light</vt:lpstr>
      <vt:lpstr>ProximaNova</vt:lpstr>
      <vt:lpstr>Wingdings</vt:lpstr>
      <vt:lpstr>Kantoorthema</vt:lpstr>
      <vt:lpstr>Groeifactoren</vt:lpstr>
      <vt:lpstr>5. Groeifactor Voeding</vt:lpstr>
      <vt:lpstr>PowerPoint-presentatie</vt:lpstr>
      <vt:lpstr>PowerPoint-presentatie</vt:lpstr>
      <vt:lpstr>PowerPoint-presentatie</vt:lpstr>
      <vt:lpstr>Grond / Bodem</vt:lpstr>
      <vt:lpstr>Verschillende soorten potgrond</vt:lpstr>
      <vt:lpstr>Groeimedium</vt:lpstr>
      <vt:lpstr>Stekbak met groeimedium van geperste vezels</vt:lpstr>
      <vt:lpstr>Zuurgraad = pH (Porides hydrogenii)</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Groeifactoren Lucht en licht.</dc:title>
  <dc:creator>lieke jansen</dc:creator>
  <cp:lastModifiedBy>Jacintha Westerink</cp:lastModifiedBy>
  <cp:revision>82</cp:revision>
  <dcterms:created xsi:type="dcterms:W3CDTF">2015-03-03T13:11:49Z</dcterms:created>
  <dcterms:modified xsi:type="dcterms:W3CDTF">2020-09-21T08:49:05Z</dcterms:modified>
</cp:coreProperties>
</file>